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410" r:id="rId2"/>
    <p:sldId id="396" r:id="rId3"/>
    <p:sldId id="419" r:id="rId4"/>
  </p:sldIdLst>
  <p:sldSz cx="9144000" cy="6858000" type="screen4x3"/>
  <p:notesSz cx="6858000" cy="9945688"/>
  <p:defaultTextStyle>
    <a:defPPr>
      <a:defRPr lang="da-D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40"/>
    <a:srgbClr val="66FFCC"/>
    <a:srgbClr val="00FF00"/>
    <a:srgbClr val="FF6FCF"/>
    <a:srgbClr val="FF66FF"/>
    <a:srgbClr val="FF00FF"/>
    <a:srgbClr val="8000FF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Mellemlayou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3C2FFA5D-87B4-456A-9821-1D502468CF0F}" styleName="Tema til typografi 1 - markeringsfarv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664" y="-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handoutMaster" Target="handoutMasters/handout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D0C597-C118-0647-80CE-A3DC104012C9}" type="datetime1">
              <a:rPr lang="da-DK" smtClean="0"/>
              <a:t>13/05/14</a:t>
            </a:fld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 dirty="0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84613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1AE6D4-3204-E14F-B5E9-426FAB54566F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63656106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8475"/>
          </a:xfrm>
          <a:prstGeom prst="rect">
            <a:avLst/>
          </a:prstGeom>
        </p:spPr>
        <p:txBody>
          <a:bodyPr vert="horz" lIns="91870" tIns="45935" rIns="91870" bIns="45935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da-DK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8475"/>
          </a:xfrm>
          <a:prstGeom prst="rect">
            <a:avLst/>
          </a:prstGeom>
        </p:spPr>
        <p:txBody>
          <a:bodyPr vert="horz" wrap="square" lIns="91870" tIns="45935" rIns="91870" bIns="4593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  <a:cs typeface="Arial" charset="0"/>
              </a:defRPr>
            </a:lvl1pPr>
          </a:lstStyle>
          <a:p>
            <a:fld id="{942E39B5-3299-AD46-AE11-5935DA21C652}" type="datetime1">
              <a:rPr lang="da-DK" smtClean="0"/>
              <a:t>13/05/14</a:t>
            </a:fld>
            <a:endParaRPr lang="da-DK" dirty="0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70" tIns="45935" rIns="91870" bIns="45935" rtlCol="0" anchor="ctr"/>
          <a:lstStyle/>
          <a:p>
            <a:pPr lvl="0"/>
            <a:endParaRPr lang="da-DK" noProof="0" dirty="0" smtClean="0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724400"/>
            <a:ext cx="5486400" cy="4475163"/>
          </a:xfrm>
          <a:prstGeom prst="rect">
            <a:avLst/>
          </a:prstGeom>
        </p:spPr>
        <p:txBody>
          <a:bodyPr vert="horz" lIns="91870" tIns="45935" rIns="91870" bIns="45935" rtlCol="0">
            <a:normAutofit/>
          </a:bodyPr>
          <a:lstStyle/>
          <a:p>
            <a:pPr lvl="0"/>
            <a:r>
              <a:rPr lang="da-DK" noProof="0" smtClean="0"/>
              <a:t>Klik for at redigere typografi i masteren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  <a:p>
            <a:pPr lvl="3"/>
            <a:r>
              <a:rPr lang="da-DK" noProof="0" smtClean="0"/>
              <a:t>Fjerde niveau</a:t>
            </a:r>
          </a:p>
          <a:p>
            <a:pPr lvl="4"/>
            <a:r>
              <a:rPr lang="da-DK" noProof="0" smtClean="0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9445625"/>
            <a:ext cx="2971800" cy="498475"/>
          </a:xfrm>
          <a:prstGeom prst="rect">
            <a:avLst/>
          </a:prstGeom>
        </p:spPr>
        <p:txBody>
          <a:bodyPr vert="horz" lIns="91870" tIns="45935" rIns="91870" bIns="45935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da-DK" dirty="0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9445625"/>
            <a:ext cx="2971800" cy="498475"/>
          </a:xfrm>
          <a:prstGeom prst="rect">
            <a:avLst/>
          </a:prstGeom>
        </p:spPr>
        <p:txBody>
          <a:bodyPr vert="horz" wrap="square" lIns="91870" tIns="45935" rIns="91870" bIns="45935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  <a:cs typeface="Arial" charset="0"/>
              </a:defRPr>
            </a:lvl1pPr>
          </a:lstStyle>
          <a:p>
            <a:fld id="{EF90B552-78F6-044A-882A-6C81D7BF41E3}" type="slidenum">
              <a:rPr lang="da-DK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15719530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6EE6F44-7EB6-452C-87F2-12F6580024BA}" type="datetime1">
              <a:rPr lang="da-DK" smtClean="0"/>
              <a:t>13/05/14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Generalforsamling  24. april 2014</a:t>
            </a:r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0CAE6C-EABF-B24D-BC44-ED8FC1467BA6}" type="slidenum">
              <a:rPr lang="da-DK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683621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08AE99-44DD-4D82-BFB4-83540D91181E}" type="datetime1">
              <a:rPr lang="da-DK" smtClean="0"/>
              <a:t>13/05/14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Generalforsamling  24. april 2014</a:t>
            </a:r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C02F88-E96C-374B-A58B-1030C7188EF8}" type="slidenum">
              <a:rPr lang="da-DK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765994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02F354E-0F97-43D1-9E2F-E77D4AC4A5AB}" type="datetime1">
              <a:rPr lang="da-DK" smtClean="0"/>
              <a:t>13/05/14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Generalforsamling  24. april 2014</a:t>
            </a:r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95C213-E5D4-894F-8FAC-1EF4D6B17E0C}" type="slidenum">
              <a:rPr lang="da-DK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393650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7A08D58-8911-47B3-ADE3-90B3644D18D8}" type="datetime1">
              <a:rPr lang="da-DK" smtClean="0"/>
              <a:t>13/05/14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Generalforsamling  24. april 2014</a:t>
            </a:r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D4D1A8-2ADB-2A4E-B860-0848503D5656}" type="slidenum">
              <a:rPr lang="da-DK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677466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78ACCB7-9B51-482C-BDAF-750FE707A840}" type="datetime1">
              <a:rPr lang="da-DK" smtClean="0"/>
              <a:t>13/05/14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Generalforsamling  24. april 2014</a:t>
            </a:r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529AE9-81BA-524A-BE76-764ABCED85FC}" type="slidenum">
              <a:rPr lang="da-DK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884958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8941040-D4A7-49F5-B6F5-A6605BC14190}" type="datetime1">
              <a:rPr lang="da-DK" smtClean="0"/>
              <a:t>13/05/14</a:t>
            </a:fld>
            <a:endParaRPr lang="da-DK" dirty="0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Generalforsamling  24. april 2014</a:t>
            </a:r>
            <a:endParaRPr lang="da-DK" dirty="0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432615-803B-B546-8927-6A1A08121828}" type="slidenum">
              <a:rPr lang="da-DK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060623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8FF6DA0-F8B7-4D37-BEB0-5B84EEF042D8}" type="datetime1">
              <a:rPr lang="da-DK" smtClean="0"/>
              <a:t>13/05/14</a:t>
            </a:fld>
            <a:endParaRPr lang="da-DK" dirty="0"/>
          </a:p>
        </p:txBody>
      </p:sp>
      <p:sp>
        <p:nvSpPr>
          <p:cNvPr id="8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Generalforsamling  24. april 2014</a:t>
            </a:r>
            <a:endParaRPr lang="da-DK" dirty="0"/>
          </a:p>
        </p:txBody>
      </p:sp>
      <p:sp>
        <p:nvSpPr>
          <p:cNvPr id="9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19BD6E-2995-F54D-B15B-EB8898FF76E7}" type="slidenum">
              <a:rPr lang="da-DK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832224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FBFF03C-A59F-4730-A671-BE12204EB723}" type="datetime1">
              <a:rPr lang="da-DK" smtClean="0"/>
              <a:t>13/05/14</a:t>
            </a:fld>
            <a:endParaRPr lang="da-DK" dirty="0"/>
          </a:p>
        </p:txBody>
      </p:sp>
      <p:sp>
        <p:nvSpPr>
          <p:cNvPr id="4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Generalforsamling  24. april 2014</a:t>
            </a:r>
            <a:endParaRPr lang="da-DK" dirty="0"/>
          </a:p>
        </p:txBody>
      </p:sp>
      <p:sp>
        <p:nvSpPr>
          <p:cNvPr id="5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D24E0C-A580-1547-9A32-3E51CE8422A6}" type="slidenum">
              <a:rPr lang="da-DK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516658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77EB51-3F19-4CDB-B033-A8AC7EDE70A2}" type="datetime1">
              <a:rPr lang="da-DK" smtClean="0"/>
              <a:t>13/05/14</a:t>
            </a:fld>
            <a:endParaRPr lang="da-DK" dirty="0"/>
          </a:p>
        </p:txBody>
      </p:sp>
      <p:sp>
        <p:nvSpPr>
          <p:cNvPr id="3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Generalforsamling  24. april 2014</a:t>
            </a:r>
            <a:endParaRPr lang="da-DK" dirty="0"/>
          </a:p>
        </p:txBody>
      </p:sp>
      <p:sp>
        <p:nvSpPr>
          <p:cNvPr id="4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67580C-CF7E-0B4F-8C8E-18D7868DB050}" type="slidenum">
              <a:rPr lang="da-DK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725404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2A2B349-1917-468A-8FCE-B2B8F688AB51}" type="datetime1">
              <a:rPr lang="da-DK" smtClean="0"/>
              <a:t>13/05/14</a:t>
            </a:fld>
            <a:endParaRPr lang="da-DK" dirty="0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Generalforsamling  24. april 2014</a:t>
            </a:r>
            <a:endParaRPr lang="da-DK" dirty="0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FA4458-E732-404A-A34C-C756790CC6EF}" type="slidenum">
              <a:rPr lang="da-DK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926132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a-DK" noProof="0" dirty="0" smtClean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21AFF6E-82EF-4D21-8C08-5948D725EF5E}" type="datetime1">
              <a:rPr lang="da-DK" smtClean="0"/>
              <a:t>13/05/14</a:t>
            </a:fld>
            <a:endParaRPr lang="da-DK" dirty="0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Generalforsamling  24. april 2014</a:t>
            </a:r>
            <a:endParaRPr lang="da-DK" dirty="0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59480E-15E5-8A40-BD10-4177BC13A991}" type="slidenum">
              <a:rPr lang="da-DK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59691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dsholder til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/>
              <a:t>Klik for at redigere titeltypografi i masteren</a:t>
            </a:r>
          </a:p>
        </p:txBody>
      </p:sp>
      <p:sp>
        <p:nvSpPr>
          <p:cNvPr id="1027" name="Pladsholder til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  <a:cs typeface="Arial" charset="0"/>
              </a:defRPr>
            </a:lvl1pPr>
          </a:lstStyle>
          <a:p>
            <a:fld id="{02F8290C-2234-4960-A0C3-69BC5489D887}" type="datetime1">
              <a:rPr lang="da-DK" smtClean="0"/>
              <a:t>13/05/14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da-DK" smtClean="0"/>
              <a:t>Generalforsamling  24. april 2014</a:t>
            </a:r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  <a:cs typeface="Arial" charset="0"/>
              </a:defRPr>
            </a:lvl1pPr>
          </a:lstStyle>
          <a:p>
            <a:fld id="{6A1FDE43-D0C4-9A49-845D-CAFA45DA544D}" type="slidenum">
              <a:rPr lang="da-DK"/>
              <a:pPr/>
              <a:t>‹nr.›</a:t>
            </a:fld>
            <a:endParaRPr lang="da-DK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Relationship Id="rId3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Relationship Id="rId3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>
                <a:latin typeface="Arial Black" charset="0"/>
              </a:rPr>
              <a:t/>
            </a:r>
            <a:br>
              <a:rPr lang="da-DK" b="1" dirty="0">
                <a:latin typeface="Arial Black" charset="0"/>
              </a:rPr>
            </a:br>
            <a:endParaRPr lang="da-DK" dirty="0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Generalforsamling  24. april 2014</a:t>
            </a:r>
            <a:endParaRPr lang="da-DK" dirty="0"/>
          </a:p>
        </p:txBody>
      </p:sp>
      <p:pic>
        <p:nvPicPr>
          <p:cNvPr id="4" name="Billede 3" descr="NYKOBING_F_REALSKOLE_TOP_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32656"/>
            <a:ext cx="8128000" cy="1003300"/>
          </a:xfrm>
          <a:prstGeom prst="rect">
            <a:avLst/>
          </a:prstGeom>
        </p:spPr>
      </p:pic>
      <p:sp>
        <p:nvSpPr>
          <p:cNvPr id="5" name="Tekstfelt 4"/>
          <p:cNvSpPr txBox="1"/>
          <p:nvPr/>
        </p:nvSpPr>
        <p:spPr>
          <a:xfrm>
            <a:off x="611560" y="1340768"/>
            <a:ext cx="8064896" cy="5878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a-DK" sz="2400" b="1" dirty="0" smtClean="0">
              <a:solidFill>
                <a:srgbClr val="008000"/>
              </a:solidFill>
            </a:endParaRPr>
          </a:p>
          <a:p>
            <a:r>
              <a:rPr lang="da-DK" sz="2400" b="1" dirty="0" smtClean="0">
                <a:solidFill>
                  <a:srgbClr val="008000"/>
                </a:solidFill>
                <a:latin typeface="Comic Sans MS"/>
                <a:cs typeface="Comic Sans MS"/>
              </a:rPr>
              <a:t>Fremlæggelse af regnskab</a:t>
            </a:r>
          </a:p>
          <a:p>
            <a:pPr marL="0" indent="0">
              <a:buFont typeface="Arial" charset="0"/>
              <a:buNone/>
            </a:pPr>
            <a:endParaRPr lang="da-DK" sz="2000" b="1" dirty="0">
              <a:solidFill>
                <a:srgbClr val="008000"/>
              </a:solidFill>
              <a:latin typeface="Arial"/>
              <a:cs typeface="Arial"/>
            </a:endParaRPr>
          </a:p>
          <a:p>
            <a:pPr marL="0" indent="0">
              <a:buFont typeface="Arial" charset="0"/>
              <a:buNone/>
            </a:pPr>
            <a:endParaRPr lang="da-DK" sz="2000" dirty="0">
              <a:solidFill>
                <a:srgbClr val="008000"/>
              </a:solidFill>
              <a:latin typeface="Arial"/>
              <a:cs typeface="Arial"/>
            </a:endParaRPr>
          </a:p>
          <a:p>
            <a:endParaRPr lang="da-DK" b="1" dirty="0" smtClean="0"/>
          </a:p>
          <a:p>
            <a:endParaRPr lang="da-DK" b="1" dirty="0"/>
          </a:p>
          <a:p>
            <a:endParaRPr lang="da-DK" b="1" dirty="0" smtClean="0"/>
          </a:p>
          <a:p>
            <a:endParaRPr lang="da-DK" b="1" dirty="0"/>
          </a:p>
          <a:p>
            <a:endParaRPr lang="da-DK" b="1" dirty="0" smtClean="0"/>
          </a:p>
          <a:p>
            <a:endParaRPr lang="da-DK" b="1" dirty="0"/>
          </a:p>
          <a:p>
            <a:endParaRPr lang="da-DK" b="1" dirty="0" smtClean="0"/>
          </a:p>
          <a:p>
            <a:endParaRPr lang="da-DK" b="1" dirty="0"/>
          </a:p>
          <a:p>
            <a:endParaRPr lang="da-DK" b="1" dirty="0" smtClean="0"/>
          </a:p>
          <a:p>
            <a:endParaRPr lang="da-DK" b="1" dirty="0"/>
          </a:p>
          <a:p>
            <a:endParaRPr lang="da-DK" b="1" dirty="0" smtClean="0"/>
          </a:p>
          <a:p>
            <a:endParaRPr lang="da-DK" b="1" dirty="0"/>
          </a:p>
          <a:p>
            <a:endParaRPr lang="da-DK" b="1" dirty="0" smtClean="0"/>
          </a:p>
          <a:p>
            <a:endParaRPr lang="da-DK" b="1" dirty="0"/>
          </a:p>
          <a:p>
            <a:endParaRPr lang="da-DK" b="1" dirty="0" smtClean="0"/>
          </a:p>
          <a:p>
            <a:endParaRPr lang="da-DK" b="1" dirty="0"/>
          </a:p>
        </p:txBody>
      </p:sp>
      <p:pic>
        <p:nvPicPr>
          <p:cNvPr id="6" name="Billede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953" y="2636911"/>
            <a:ext cx="8509198" cy="3403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009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>
                <a:latin typeface="Arial Black" charset="0"/>
              </a:rPr>
              <a:t/>
            </a:r>
            <a:br>
              <a:rPr lang="da-DK" b="1" dirty="0">
                <a:latin typeface="Arial Black" charset="0"/>
              </a:rPr>
            </a:br>
            <a:endParaRPr lang="da-DK" dirty="0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Generalforsamling  24. april 2014</a:t>
            </a:r>
            <a:endParaRPr lang="da-DK" dirty="0"/>
          </a:p>
        </p:txBody>
      </p:sp>
      <p:pic>
        <p:nvPicPr>
          <p:cNvPr id="4" name="Billede 3" descr="NYKOBING_F_REALSKOLE_TOP_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32656"/>
            <a:ext cx="8128000" cy="1003300"/>
          </a:xfrm>
          <a:prstGeom prst="rect">
            <a:avLst/>
          </a:prstGeom>
        </p:spPr>
      </p:pic>
      <p:sp>
        <p:nvSpPr>
          <p:cNvPr id="5" name="Tekstfelt 4"/>
          <p:cNvSpPr txBox="1"/>
          <p:nvPr/>
        </p:nvSpPr>
        <p:spPr>
          <a:xfrm>
            <a:off x="611560" y="1340768"/>
            <a:ext cx="8532440" cy="93564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000" b="1" dirty="0" smtClean="0">
                <a:solidFill>
                  <a:srgbClr val="008040"/>
                </a:solidFill>
              </a:rPr>
              <a:t>				</a:t>
            </a:r>
            <a:r>
              <a:rPr lang="da-DK" sz="2000" b="1" dirty="0">
                <a:solidFill>
                  <a:srgbClr val="008040"/>
                </a:solidFill>
              </a:rPr>
              <a:t> </a:t>
            </a:r>
            <a:r>
              <a:rPr lang="da-DK" sz="2000" b="1" dirty="0" smtClean="0">
                <a:solidFill>
                  <a:srgbClr val="008040"/>
                </a:solidFill>
              </a:rPr>
              <a:t>   </a:t>
            </a:r>
            <a:r>
              <a:rPr lang="da-DK" sz="2200" b="1" dirty="0" smtClean="0">
                <a:solidFill>
                  <a:srgbClr val="008040"/>
                </a:solidFill>
              </a:rPr>
              <a:t>    </a:t>
            </a:r>
            <a:r>
              <a:rPr lang="da-DK" sz="2200" b="1" i="1" dirty="0" smtClean="0">
                <a:solidFill>
                  <a:srgbClr val="008040"/>
                </a:solidFill>
                <a:latin typeface="Comic Sans MS"/>
                <a:cs typeface="Comic Sans MS"/>
              </a:rPr>
              <a:t>Fremlæggelse af regnskab</a:t>
            </a:r>
          </a:p>
          <a:p>
            <a:endParaRPr lang="da-DK" sz="2200" b="1" i="1" dirty="0">
              <a:solidFill>
                <a:srgbClr val="008040"/>
              </a:solidFill>
              <a:latin typeface="Comic Sans MS"/>
              <a:cs typeface="Comic Sans MS"/>
            </a:endParaRPr>
          </a:p>
          <a:p>
            <a:r>
              <a:rPr lang="da-DK" dirty="0">
                <a:solidFill>
                  <a:srgbClr val="008040"/>
                </a:solidFill>
                <a:latin typeface="Comic Sans MS" panose="030F0702030302020204" pitchFamily="66" charset="0"/>
              </a:rPr>
              <a:t>Set over en 5-årig periode kan skolens udvikling beskrives ved følgende hoved- og nøgletal</a:t>
            </a:r>
            <a:r>
              <a:rPr lang="da-DK" dirty="0" smtClean="0">
                <a:solidFill>
                  <a:srgbClr val="008040"/>
                </a:solidFill>
                <a:latin typeface="Comic Sans MS" panose="030F0702030302020204" pitchFamily="66" charset="0"/>
              </a:rPr>
              <a:t>:</a:t>
            </a:r>
          </a:p>
          <a:p>
            <a:endParaRPr lang="da-DK" dirty="0" smtClean="0">
              <a:solidFill>
                <a:srgbClr val="008040"/>
              </a:solidFill>
              <a:latin typeface="Comic Sans MS" panose="030F0702030302020204" pitchFamily="66" charset="0"/>
            </a:endParaRPr>
          </a:p>
          <a:p>
            <a:endParaRPr lang="da-DK" dirty="0">
              <a:solidFill>
                <a:srgbClr val="008040"/>
              </a:solidFill>
              <a:latin typeface="Comic Sans MS" panose="030F0702030302020204" pitchFamily="66" charset="0"/>
            </a:endParaRPr>
          </a:p>
          <a:p>
            <a:r>
              <a:rPr lang="da-DK" b="1" dirty="0" smtClean="0">
                <a:solidFill>
                  <a:srgbClr val="008040"/>
                </a:solidFill>
                <a:latin typeface="Comic Sans MS" panose="030F0702030302020204" pitchFamily="66" charset="0"/>
              </a:rPr>
              <a:t>                  2013 t.kr. 2012 t.kr. 2011 t.kr. 2010 t.kr. 2009 t.kr</a:t>
            </a:r>
            <a:r>
              <a:rPr lang="da-DK" b="1" dirty="0">
                <a:solidFill>
                  <a:srgbClr val="008040"/>
                </a:solidFill>
                <a:latin typeface="Comic Sans MS" panose="030F0702030302020204" pitchFamily="66" charset="0"/>
              </a:rPr>
              <a:t>.</a:t>
            </a:r>
          </a:p>
          <a:p>
            <a:r>
              <a:rPr lang="da-DK" b="1" dirty="0" smtClean="0">
                <a:solidFill>
                  <a:srgbClr val="008040"/>
                </a:solidFill>
                <a:latin typeface="Comic Sans MS" panose="030F0702030302020204" pitchFamily="66" charset="0"/>
              </a:rPr>
              <a:t>Resultatopgørelse</a:t>
            </a:r>
            <a:endParaRPr lang="da-DK" b="1" dirty="0">
              <a:solidFill>
                <a:srgbClr val="008040"/>
              </a:solidFill>
              <a:latin typeface="Comic Sans MS" panose="030F0702030302020204" pitchFamily="66" charset="0"/>
            </a:endParaRPr>
          </a:p>
          <a:p>
            <a:r>
              <a:rPr lang="da-DK" dirty="0">
                <a:solidFill>
                  <a:srgbClr val="008040"/>
                </a:solidFill>
                <a:latin typeface="Comic Sans MS" panose="030F0702030302020204" pitchFamily="66" charset="0"/>
              </a:rPr>
              <a:t>Indtægter i alt </a:t>
            </a:r>
            <a:r>
              <a:rPr lang="da-DK" dirty="0" smtClean="0">
                <a:solidFill>
                  <a:srgbClr val="008040"/>
                </a:solidFill>
                <a:latin typeface="Comic Sans MS" panose="030F0702030302020204" pitchFamily="66" charset="0"/>
              </a:rPr>
              <a:t>      22.396        22.873        22.358        20.359        19.428</a:t>
            </a:r>
            <a:endParaRPr lang="da-DK" dirty="0">
              <a:solidFill>
                <a:srgbClr val="008040"/>
              </a:solidFill>
              <a:latin typeface="Comic Sans MS" panose="030F0702030302020204" pitchFamily="66" charset="0"/>
            </a:endParaRPr>
          </a:p>
          <a:p>
            <a:r>
              <a:rPr lang="da-DK" dirty="0">
                <a:solidFill>
                  <a:srgbClr val="008040"/>
                </a:solidFill>
                <a:latin typeface="Comic Sans MS" panose="030F0702030302020204" pitchFamily="66" charset="0"/>
              </a:rPr>
              <a:t>Heraf statstilskud </a:t>
            </a:r>
            <a:r>
              <a:rPr lang="da-DK" dirty="0" smtClean="0">
                <a:solidFill>
                  <a:srgbClr val="008040"/>
                </a:solidFill>
                <a:latin typeface="Comic Sans MS" panose="030F0702030302020204" pitchFamily="66" charset="0"/>
              </a:rPr>
              <a:t>  16.233        16.676         16.554        15.643        15.084</a:t>
            </a:r>
            <a:endParaRPr lang="da-DK" dirty="0">
              <a:solidFill>
                <a:srgbClr val="008040"/>
              </a:solidFill>
              <a:latin typeface="Comic Sans MS" panose="030F0702030302020204" pitchFamily="66" charset="0"/>
            </a:endParaRPr>
          </a:p>
          <a:p>
            <a:r>
              <a:rPr lang="da-DK" dirty="0" smtClean="0">
                <a:solidFill>
                  <a:srgbClr val="008040"/>
                </a:solidFill>
                <a:latin typeface="Comic Sans MS" panose="030F0702030302020204" pitchFamily="66" charset="0"/>
              </a:rPr>
              <a:t>Omk. Vedr. </a:t>
            </a:r>
            <a:r>
              <a:rPr lang="da-DK" dirty="0">
                <a:solidFill>
                  <a:srgbClr val="008040"/>
                </a:solidFill>
                <a:latin typeface="Comic Sans MS" panose="030F0702030302020204" pitchFamily="66" charset="0"/>
              </a:rPr>
              <a:t>drift </a:t>
            </a:r>
            <a:r>
              <a:rPr lang="da-DK" dirty="0" smtClean="0">
                <a:solidFill>
                  <a:srgbClr val="008040"/>
                </a:solidFill>
                <a:latin typeface="Comic Sans MS" panose="030F0702030302020204" pitchFamily="66" charset="0"/>
              </a:rPr>
              <a:t>    </a:t>
            </a:r>
            <a:r>
              <a:rPr lang="da-DK" dirty="0">
                <a:solidFill>
                  <a:srgbClr val="008040"/>
                </a:solidFill>
                <a:latin typeface="Comic Sans MS" panose="030F0702030302020204" pitchFamily="66" charset="0"/>
              </a:rPr>
              <a:t>-21.266 </a:t>
            </a:r>
            <a:r>
              <a:rPr lang="da-DK" dirty="0" smtClean="0">
                <a:solidFill>
                  <a:srgbClr val="008040"/>
                </a:solidFill>
                <a:latin typeface="Comic Sans MS" panose="030F0702030302020204" pitchFamily="66" charset="0"/>
              </a:rPr>
              <a:t>     -</a:t>
            </a:r>
            <a:r>
              <a:rPr lang="da-DK" dirty="0">
                <a:solidFill>
                  <a:srgbClr val="008040"/>
                </a:solidFill>
                <a:latin typeface="Comic Sans MS" panose="030F0702030302020204" pitchFamily="66" charset="0"/>
              </a:rPr>
              <a:t>22.148 </a:t>
            </a:r>
            <a:r>
              <a:rPr lang="da-DK" dirty="0" smtClean="0">
                <a:solidFill>
                  <a:srgbClr val="008040"/>
                </a:solidFill>
                <a:latin typeface="Comic Sans MS" panose="030F0702030302020204" pitchFamily="66" charset="0"/>
              </a:rPr>
              <a:t>       -</a:t>
            </a:r>
            <a:r>
              <a:rPr lang="da-DK" dirty="0">
                <a:solidFill>
                  <a:srgbClr val="008040"/>
                </a:solidFill>
                <a:latin typeface="Comic Sans MS" panose="030F0702030302020204" pitchFamily="66" charset="0"/>
              </a:rPr>
              <a:t>21.512 </a:t>
            </a:r>
            <a:r>
              <a:rPr lang="da-DK" dirty="0" smtClean="0">
                <a:solidFill>
                  <a:srgbClr val="008040"/>
                </a:solidFill>
                <a:latin typeface="Comic Sans MS" panose="030F0702030302020204" pitchFamily="66" charset="0"/>
              </a:rPr>
              <a:t>      -</a:t>
            </a:r>
            <a:r>
              <a:rPr lang="da-DK" dirty="0">
                <a:solidFill>
                  <a:srgbClr val="008040"/>
                </a:solidFill>
                <a:latin typeface="Comic Sans MS" panose="030F0702030302020204" pitchFamily="66" charset="0"/>
              </a:rPr>
              <a:t>20.112 </a:t>
            </a:r>
            <a:r>
              <a:rPr lang="da-DK" dirty="0" smtClean="0">
                <a:solidFill>
                  <a:srgbClr val="008040"/>
                </a:solidFill>
                <a:latin typeface="Comic Sans MS" panose="030F0702030302020204" pitchFamily="66" charset="0"/>
              </a:rPr>
              <a:t>      -</a:t>
            </a:r>
            <a:r>
              <a:rPr lang="da-DK" dirty="0">
                <a:solidFill>
                  <a:srgbClr val="008040"/>
                </a:solidFill>
                <a:latin typeface="Comic Sans MS" panose="030F0702030302020204" pitchFamily="66" charset="0"/>
              </a:rPr>
              <a:t>18.922</a:t>
            </a:r>
          </a:p>
          <a:p>
            <a:r>
              <a:rPr lang="da-DK" dirty="0" smtClean="0">
                <a:solidFill>
                  <a:srgbClr val="008040"/>
                </a:solidFill>
                <a:latin typeface="Comic Sans MS" panose="030F0702030302020204" pitchFamily="66" charset="0"/>
              </a:rPr>
              <a:t>Resultat </a:t>
            </a:r>
            <a:r>
              <a:rPr lang="da-DK" dirty="0">
                <a:solidFill>
                  <a:srgbClr val="008040"/>
                </a:solidFill>
                <a:latin typeface="Comic Sans MS" panose="030F0702030302020204" pitchFamily="66" charset="0"/>
              </a:rPr>
              <a:t>før </a:t>
            </a:r>
            <a:r>
              <a:rPr lang="da-DK" dirty="0" smtClean="0">
                <a:solidFill>
                  <a:srgbClr val="008040"/>
                </a:solidFill>
                <a:latin typeface="Comic Sans MS" panose="030F0702030302020204" pitchFamily="66" charset="0"/>
              </a:rPr>
              <a:t>lån </a:t>
            </a:r>
            <a:r>
              <a:rPr lang="da-DK" dirty="0">
                <a:solidFill>
                  <a:srgbClr val="008040"/>
                </a:solidFill>
                <a:latin typeface="Comic Sans MS" panose="030F0702030302020204" pitchFamily="66" charset="0"/>
              </a:rPr>
              <a:t>	</a:t>
            </a:r>
            <a:r>
              <a:rPr lang="da-DK" dirty="0" smtClean="0">
                <a:solidFill>
                  <a:srgbClr val="008040"/>
                </a:solidFill>
                <a:latin typeface="Comic Sans MS" panose="030F0702030302020204" pitchFamily="66" charset="0"/>
              </a:rPr>
              <a:t>        1.130             725             </a:t>
            </a:r>
            <a:r>
              <a:rPr lang="da-DK" dirty="0">
                <a:solidFill>
                  <a:srgbClr val="008040"/>
                </a:solidFill>
                <a:latin typeface="Comic Sans MS" panose="030F0702030302020204" pitchFamily="66" charset="0"/>
              </a:rPr>
              <a:t>846 </a:t>
            </a:r>
            <a:r>
              <a:rPr lang="da-DK" dirty="0" smtClean="0">
                <a:solidFill>
                  <a:srgbClr val="008040"/>
                </a:solidFill>
                <a:latin typeface="Comic Sans MS" panose="030F0702030302020204" pitchFamily="66" charset="0"/>
              </a:rPr>
              <a:t>           246             506</a:t>
            </a:r>
            <a:endParaRPr lang="da-DK" dirty="0">
              <a:solidFill>
                <a:srgbClr val="008040"/>
              </a:solidFill>
              <a:latin typeface="Comic Sans MS" panose="030F0702030302020204" pitchFamily="66" charset="0"/>
            </a:endParaRPr>
          </a:p>
          <a:p>
            <a:r>
              <a:rPr lang="da-DK" dirty="0">
                <a:solidFill>
                  <a:srgbClr val="008040"/>
                </a:solidFill>
                <a:latin typeface="Comic Sans MS" panose="030F0702030302020204" pitchFamily="66" charset="0"/>
              </a:rPr>
              <a:t>Finansielle poster </a:t>
            </a:r>
            <a:r>
              <a:rPr lang="da-DK" dirty="0" smtClean="0">
                <a:solidFill>
                  <a:srgbClr val="008040"/>
                </a:solidFill>
                <a:latin typeface="Comic Sans MS" panose="030F0702030302020204" pitchFamily="66" charset="0"/>
              </a:rPr>
              <a:t>       </a:t>
            </a:r>
            <a:r>
              <a:rPr lang="da-DK" dirty="0">
                <a:solidFill>
                  <a:srgbClr val="008040"/>
                </a:solidFill>
                <a:latin typeface="Comic Sans MS" panose="030F0702030302020204" pitchFamily="66" charset="0"/>
              </a:rPr>
              <a:t>-426 </a:t>
            </a:r>
            <a:r>
              <a:rPr lang="da-DK" dirty="0" smtClean="0">
                <a:solidFill>
                  <a:srgbClr val="008040"/>
                </a:solidFill>
                <a:latin typeface="Comic Sans MS" panose="030F0702030302020204" pitchFamily="66" charset="0"/>
              </a:rPr>
              <a:t>          -</a:t>
            </a:r>
            <a:r>
              <a:rPr lang="da-DK" dirty="0">
                <a:solidFill>
                  <a:srgbClr val="008040"/>
                </a:solidFill>
                <a:latin typeface="Comic Sans MS" panose="030F0702030302020204" pitchFamily="66" charset="0"/>
              </a:rPr>
              <a:t>427 </a:t>
            </a:r>
            <a:r>
              <a:rPr lang="da-DK" dirty="0" smtClean="0">
                <a:solidFill>
                  <a:srgbClr val="008040"/>
                </a:solidFill>
                <a:latin typeface="Comic Sans MS" panose="030F0702030302020204" pitchFamily="66" charset="0"/>
              </a:rPr>
              <a:t>           -</a:t>
            </a:r>
            <a:r>
              <a:rPr lang="da-DK" dirty="0">
                <a:solidFill>
                  <a:srgbClr val="008040"/>
                </a:solidFill>
                <a:latin typeface="Comic Sans MS" panose="030F0702030302020204" pitchFamily="66" charset="0"/>
              </a:rPr>
              <a:t>443 </a:t>
            </a:r>
            <a:r>
              <a:rPr lang="da-DK" dirty="0" smtClean="0">
                <a:solidFill>
                  <a:srgbClr val="008040"/>
                </a:solidFill>
                <a:latin typeface="Comic Sans MS" panose="030F0702030302020204" pitchFamily="66" charset="0"/>
              </a:rPr>
              <a:t>          -597           </a:t>
            </a:r>
            <a:r>
              <a:rPr lang="da-DK" dirty="0">
                <a:solidFill>
                  <a:srgbClr val="008040"/>
                </a:solidFill>
                <a:latin typeface="Comic Sans MS" panose="030F0702030302020204" pitchFamily="66" charset="0"/>
              </a:rPr>
              <a:t>-331</a:t>
            </a:r>
          </a:p>
          <a:p>
            <a:endParaRPr lang="da-DK" dirty="0" smtClean="0">
              <a:solidFill>
                <a:srgbClr val="008040"/>
              </a:solidFill>
              <a:latin typeface="Comic Sans MS" panose="030F0702030302020204" pitchFamily="66" charset="0"/>
            </a:endParaRPr>
          </a:p>
          <a:p>
            <a:r>
              <a:rPr lang="da-DK" b="1" dirty="0" smtClean="0">
                <a:solidFill>
                  <a:srgbClr val="008040"/>
                </a:solidFill>
                <a:latin typeface="Comic Sans MS" panose="030F0702030302020204" pitchFamily="66" charset="0"/>
              </a:rPr>
              <a:t>Årets </a:t>
            </a:r>
            <a:r>
              <a:rPr lang="da-DK" b="1" dirty="0">
                <a:solidFill>
                  <a:srgbClr val="008040"/>
                </a:solidFill>
                <a:latin typeface="Comic Sans MS" panose="030F0702030302020204" pitchFamily="66" charset="0"/>
              </a:rPr>
              <a:t>resultat </a:t>
            </a:r>
            <a:r>
              <a:rPr lang="da-DK" b="1" dirty="0" smtClean="0">
                <a:solidFill>
                  <a:srgbClr val="008040"/>
                </a:solidFill>
                <a:latin typeface="Comic Sans MS" panose="030F0702030302020204" pitchFamily="66" charset="0"/>
              </a:rPr>
              <a:t>        704         298         402        -</a:t>
            </a:r>
            <a:r>
              <a:rPr lang="da-DK" b="1" dirty="0">
                <a:solidFill>
                  <a:srgbClr val="008040"/>
                </a:solidFill>
                <a:latin typeface="Comic Sans MS" panose="030F0702030302020204" pitchFamily="66" charset="0"/>
              </a:rPr>
              <a:t>350 </a:t>
            </a:r>
            <a:r>
              <a:rPr lang="da-DK" b="1" dirty="0" smtClean="0">
                <a:solidFill>
                  <a:srgbClr val="008040"/>
                </a:solidFill>
                <a:latin typeface="Comic Sans MS" panose="030F0702030302020204" pitchFamily="66" charset="0"/>
              </a:rPr>
              <a:t>       175</a:t>
            </a:r>
            <a:endParaRPr lang="da-DK" b="1" i="1" dirty="0" smtClean="0">
              <a:solidFill>
                <a:srgbClr val="008040"/>
              </a:solidFill>
              <a:latin typeface="Comic Sans MS" panose="030F0702030302020204" pitchFamily="66" charset="0"/>
              <a:cs typeface="Comic Sans MS"/>
            </a:endParaRPr>
          </a:p>
          <a:p>
            <a:pPr marL="0" indent="0">
              <a:buFont typeface="Arial" charset="0"/>
              <a:buNone/>
            </a:pPr>
            <a:endParaRPr lang="da-DK" b="1" dirty="0">
              <a:solidFill>
                <a:srgbClr val="008040"/>
              </a:solidFill>
              <a:latin typeface="Comic Sans MS" panose="030F0702030302020204" pitchFamily="66" charset="0"/>
              <a:cs typeface="Arial"/>
            </a:endParaRPr>
          </a:p>
          <a:p>
            <a:pPr marL="0" indent="0">
              <a:buFont typeface="Arial" charset="0"/>
              <a:buNone/>
            </a:pPr>
            <a:endParaRPr lang="da-DK" dirty="0">
              <a:solidFill>
                <a:srgbClr val="008040"/>
              </a:solidFill>
              <a:latin typeface="Comic Sans MS" panose="030F0702030302020204" pitchFamily="66" charset="0"/>
              <a:cs typeface="Arial"/>
            </a:endParaRPr>
          </a:p>
          <a:p>
            <a:endParaRPr lang="da-DK" b="1" dirty="0" smtClean="0">
              <a:solidFill>
                <a:srgbClr val="008040"/>
              </a:solidFill>
              <a:latin typeface="Comic Sans MS" panose="030F0702030302020204" pitchFamily="66" charset="0"/>
            </a:endParaRPr>
          </a:p>
          <a:p>
            <a:endParaRPr lang="da-DK" b="1" dirty="0">
              <a:solidFill>
                <a:srgbClr val="008040"/>
              </a:solidFill>
              <a:latin typeface="Comic Sans MS" panose="030F0702030302020204" pitchFamily="66" charset="0"/>
            </a:endParaRPr>
          </a:p>
          <a:p>
            <a:endParaRPr lang="da-DK" b="1" dirty="0" smtClean="0">
              <a:solidFill>
                <a:srgbClr val="008040"/>
              </a:solidFill>
              <a:latin typeface="Comic Sans MS" panose="030F0702030302020204" pitchFamily="66" charset="0"/>
            </a:endParaRPr>
          </a:p>
          <a:p>
            <a:endParaRPr lang="da-DK" b="1" dirty="0">
              <a:solidFill>
                <a:srgbClr val="008040"/>
              </a:solidFill>
              <a:latin typeface="Comic Sans MS" panose="030F0702030302020204" pitchFamily="66" charset="0"/>
            </a:endParaRPr>
          </a:p>
          <a:p>
            <a:endParaRPr lang="da-DK" b="1" dirty="0" smtClean="0">
              <a:solidFill>
                <a:srgbClr val="008040"/>
              </a:solidFill>
              <a:latin typeface="Comic Sans MS" panose="030F0702030302020204" pitchFamily="66" charset="0"/>
            </a:endParaRPr>
          </a:p>
          <a:p>
            <a:endParaRPr lang="da-DK" b="1" dirty="0">
              <a:solidFill>
                <a:srgbClr val="008040"/>
              </a:solidFill>
              <a:latin typeface="Comic Sans MS" panose="030F0702030302020204" pitchFamily="66" charset="0"/>
            </a:endParaRPr>
          </a:p>
          <a:p>
            <a:endParaRPr lang="da-DK" b="1" dirty="0" smtClean="0">
              <a:solidFill>
                <a:srgbClr val="008040"/>
              </a:solidFill>
              <a:latin typeface="Comic Sans MS" panose="030F0702030302020204" pitchFamily="66" charset="0"/>
            </a:endParaRPr>
          </a:p>
          <a:p>
            <a:endParaRPr lang="da-DK" b="1" dirty="0">
              <a:solidFill>
                <a:srgbClr val="008040"/>
              </a:solidFill>
              <a:latin typeface="Comic Sans MS" panose="030F0702030302020204" pitchFamily="66" charset="0"/>
            </a:endParaRPr>
          </a:p>
          <a:p>
            <a:endParaRPr lang="da-DK" b="1" dirty="0" smtClean="0">
              <a:solidFill>
                <a:srgbClr val="008040"/>
              </a:solidFill>
              <a:latin typeface="Comic Sans MS" panose="030F0702030302020204" pitchFamily="66" charset="0"/>
            </a:endParaRPr>
          </a:p>
          <a:p>
            <a:endParaRPr lang="da-DK" b="1" dirty="0">
              <a:solidFill>
                <a:srgbClr val="008040"/>
              </a:solidFill>
              <a:latin typeface="Comic Sans MS" panose="030F0702030302020204" pitchFamily="66" charset="0"/>
            </a:endParaRPr>
          </a:p>
          <a:p>
            <a:endParaRPr lang="da-DK" b="1" dirty="0" smtClean="0">
              <a:solidFill>
                <a:srgbClr val="008040"/>
              </a:solidFill>
              <a:latin typeface="Comic Sans MS" panose="030F0702030302020204" pitchFamily="66" charset="0"/>
            </a:endParaRPr>
          </a:p>
          <a:p>
            <a:endParaRPr lang="da-DK" b="1" dirty="0">
              <a:solidFill>
                <a:srgbClr val="008040"/>
              </a:solidFill>
            </a:endParaRPr>
          </a:p>
          <a:p>
            <a:endParaRPr lang="da-DK" b="1" dirty="0" smtClean="0">
              <a:solidFill>
                <a:srgbClr val="008040"/>
              </a:solidFill>
            </a:endParaRPr>
          </a:p>
          <a:p>
            <a:endParaRPr lang="da-DK" b="1" dirty="0">
              <a:solidFill>
                <a:srgbClr val="008040"/>
              </a:solidFill>
            </a:endParaRPr>
          </a:p>
          <a:p>
            <a:endParaRPr lang="da-DK" b="1" dirty="0" smtClean="0">
              <a:solidFill>
                <a:srgbClr val="008040"/>
              </a:solidFill>
            </a:endParaRPr>
          </a:p>
          <a:p>
            <a:endParaRPr lang="da-DK" b="1" dirty="0">
              <a:solidFill>
                <a:srgbClr val="008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27113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>
                <a:latin typeface="Arial Black" charset="0"/>
              </a:rPr>
              <a:t/>
            </a:r>
            <a:br>
              <a:rPr lang="da-DK" b="1" dirty="0">
                <a:latin typeface="Arial Black" charset="0"/>
              </a:rPr>
            </a:br>
            <a:endParaRPr lang="da-DK" dirty="0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Generalforsamling  24. april 2014</a:t>
            </a:r>
            <a:endParaRPr lang="da-DK" dirty="0"/>
          </a:p>
        </p:txBody>
      </p:sp>
      <p:pic>
        <p:nvPicPr>
          <p:cNvPr id="4" name="Billede 3" descr="NYKOBING_F_REALSKOLE_TOP_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32656"/>
            <a:ext cx="8128000" cy="1003300"/>
          </a:xfrm>
          <a:prstGeom prst="rect">
            <a:avLst/>
          </a:prstGeom>
        </p:spPr>
      </p:pic>
      <p:sp>
        <p:nvSpPr>
          <p:cNvPr id="5" name="Tekstfelt 4"/>
          <p:cNvSpPr txBox="1"/>
          <p:nvPr/>
        </p:nvSpPr>
        <p:spPr>
          <a:xfrm>
            <a:off x="611560" y="1340768"/>
            <a:ext cx="8064896" cy="92332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b="1" dirty="0" smtClean="0">
                <a:solidFill>
                  <a:srgbClr val="008000"/>
                </a:solidFill>
              </a:rPr>
              <a:t>				       </a:t>
            </a:r>
            <a:r>
              <a:rPr lang="da-DK" sz="2200" b="1" i="1" dirty="0" smtClean="0">
                <a:solidFill>
                  <a:srgbClr val="008000"/>
                </a:solidFill>
                <a:latin typeface="Comic Sans MS"/>
                <a:cs typeface="Comic Sans MS"/>
              </a:rPr>
              <a:t>Fremlæggelse af regnskab</a:t>
            </a:r>
          </a:p>
          <a:p>
            <a:pPr marL="0" indent="0">
              <a:buFont typeface="Arial" charset="0"/>
              <a:buNone/>
            </a:pPr>
            <a:endParaRPr lang="da-DK" sz="2000" b="1" dirty="0">
              <a:solidFill>
                <a:srgbClr val="008000"/>
              </a:solidFill>
              <a:latin typeface="Arial"/>
              <a:cs typeface="Arial"/>
            </a:endParaRPr>
          </a:p>
          <a:p>
            <a:pPr marL="0" indent="0">
              <a:buFont typeface="Arial" charset="0"/>
              <a:buNone/>
            </a:pPr>
            <a:r>
              <a:rPr lang="da-DK" sz="2400" b="1" dirty="0" smtClean="0">
                <a:solidFill>
                  <a:srgbClr val="008000"/>
                </a:solidFill>
                <a:latin typeface="Comic Sans MS"/>
                <a:cs typeface="Comic Sans MS"/>
              </a:rPr>
              <a:t>Regnskab 2013 – Likviditet </a:t>
            </a:r>
            <a:endParaRPr lang="da-DK" sz="2400" b="1" dirty="0">
              <a:solidFill>
                <a:srgbClr val="008000"/>
              </a:solidFill>
              <a:latin typeface="Comic Sans MS"/>
              <a:cs typeface="Comic Sans MS"/>
            </a:endParaRPr>
          </a:p>
          <a:p>
            <a:endParaRPr lang="da-DK" b="1" dirty="0" smtClean="0"/>
          </a:p>
          <a:p>
            <a:r>
              <a:rPr lang="en-GB" dirty="0">
                <a:solidFill>
                  <a:srgbClr val="008040"/>
                </a:solidFill>
                <a:latin typeface="Comic Sans MS"/>
                <a:cs typeface="Comic Sans MS"/>
              </a:rPr>
              <a:t>Over de sidste 5 </a:t>
            </a:r>
            <a:r>
              <a:rPr lang="da-DK" dirty="0">
                <a:solidFill>
                  <a:srgbClr val="008040"/>
                </a:solidFill>
                <a:latin typeface="Comic Sans MS"/>
                <a:cs typeface="Comic Sans MS"/>
              </a:rPr>
              <a:t>år</a:t>
            </a:r>
            <a:r>
              <a:rPr lang="en-GB" dirty="0">
                <a:solidFill>
                  <a:srgbClr val="008040"/>
                </a:solidFill>
                <a:latin typeface="Comic Sans MS"/>
                <a:cs typeface="Comic Sans MS"/>
              </a:rPr>
              <a:t> er likviditeten forbedret med </a:t>
            </a:r>
            <a:r>
              <a:rPr lang="en-GB" b="1" dirty="0" smtClean="0">
                <a:solidFill>
                  <a:srgbClr val="008040"/>
                </a:solidFill>
                <a:latin typeface="Comic Sans MS"/>
                <a:cs typeface="Comic Sans MS"/>
              </a:rPr>
              <a:t>1.985.000 </a:t>
            </a:r>
            <a:r>
              <a:rPr lang="en-GB" b="1" dirty="0">
                <a:solidFill>
                  <a:srgbClr val="008040"/>
                </a:solidFill>
                <a:latin typeface="Comic Sans MS"/>
                <a:cs typeface="Comic Sans MS"/>
              </a:rPr>
              <a:t>kr. </a:t>
            </a:r>
            <a:endParaRPr lang="en-GB" b="1" dirty="0" smtClean="0">
              <a:solidFill>
                <a:srgbClr val="008040"/>
              </a:solidFill>
              <a:latin typeface="Comic Sans MS"/>
              <a:cs typeface="Comic Sans MS"/>
            </a:endParaRPr>
          </a:p>
          <a:p>
            <a:r>
              <a:rPr lang="en-GB" dirty="0">
                <a:solidFill>
                  <a:srgbClr val="008040"/>
                </a:solidFill>
                <a:latin typeface="Comic Sans MS"/>
                <a:cs typeface="Comic Sans MS"/>
              </a:rPr>
              <a:t>i</a:t>
            </a:r>
            <a:r>
              <a:rPr lang="en-GB" dirty="0" smtClean="0">
                <a:solidFill>
                  <a:srgbClr val="008040"/>
                </a:solidFill>
                <a:latin typeface="Comic Sans MS"/>
                <a:cs typeface="Comic Sans MS"/>
              </a:rPr>
              <a:t> øgede </a:t>
            </a:r>
            <a:r>
              <a:rPr lang="en-GB" dirty="0">
                <a:solidFill>
                  <a:srgbClr val="008040"/>
                </a:solidFill>
                <a:latin typeface="Comic Sans MS"/>
                <a:cs typeface="Comic Sans MS"/>
              </a:rPr>
              <a:t>likvide </a:t>
            </a:r>
            <a:r>
              <a:rPr lang="en-GB" dirty="0" smtClean="0">
                <a:solidFill>
                  <a:srgbClr val="008040"/>
                </a:solidFill>
                <a:latin typeface="Comic Sans MS"/>
                <a:cs typeface="Comic Sans MS"/>
              </a:rPr>
              <a:t>midler.</a:t>
            </a:r>
            <a:endParaRPr lang="en-GB" dirty="0">
              <a:solidFill>
                <a:srgbClr val="008040"/>
              </a:solidFill>
              <a:latin typeface="Comic Sans MS"/>
              <a:cs typeface="Comic Sans MS"/>
            </a:endParaRPr>
          </a:p>
          <a:p>
            <a:endParaRPr lang="en-GB" dirty="0">
              <a:solidFill>
                <a:srgbClr val="008040"/>
              </a:solidFill>
              <a:latin typeface="Comic Sans MS"/>
              <a:cs typeface="Comic Sans MS"/>
            </a:endParaRPr>
          </a:p>
          <a:p>
            <a:r>
              <a:rPr lang="en-GB" dirty="0">
                <a:solidFill>
                  <a:srgbClr val="008040"/>
                </a:solidFill>
                <a:latin typeface="Comic Sans MS"/>
                <a:cs typeface="Comic Sans MS"/>
              </a:rPr>
              <a:t>Disse skal bl.a. anvendes til:</a:t>
            </a:r>
          </a:p>
          <a:p>
            <a:endParaRPr lang="en-GB" dirty="0">
              <a:solidFill>
                <a:srgbClr val="008040"/>
              </a:solidFill>
              <a:latin typeface="Comic Sans MS"/>
              <a:cs typeface="Comic Sans MS"/>
            </a:endParaRPr>
          </a:p>
          <a:p>
            <a:pPr marL="285750" indent="-285750">
              <a:buFont typeface="Arial"/>
              <a:buChar char="•"/>
            </a:pPr>
            <a:r>
              <a:rPr lang="en-GB" dirty="0">
                <a:solidFill>
                  <a:srgbClr val="008040"/>
                </a:solidFill>
                <a:latin typeface="Comic Sans MS"/>
                <a:cs typeface="Comic Sans MS"/>
              </a:rPr>
              <a:t>Skolen skal kunne modstå et fald i </a:t>
            </a:r>
            <a:r>
              <a:rPr lang="en-GB" dirty="0" smtClean="0">
                <a:solidFill>
                  <a:srgbClr val="008040"/>
                </a:solidFill>
                <a:latin typeface="Comic Sans MS"/>
                <a:cs typeface="Comic Sans MS"/>
              </a:rPr>
              <a:t>elevtallet</a:t>
            </a:r>
            <a:endParaRPr lang="en-GB" dirty="0">
              <a:solidFill>
                <a:srgbClr val="008040"/>
              </a:solidFill>
              <a:latin typeface="Comic Sans MS"/>
              <a:cs typeface="Comic Sans MS"/>
            </a:endParaRPr>
          </a:p>
          <a:p>
            <a:pPr>
              <a:buFont typeface="Arial" charset="0"/>
              <a:buChar char="•"/>
            </a:pPr>
            <a:endParaRPr lang="en-GB" dirty="0">
              <a:solidFill>
                <a:srgbClr val="008040"/>
              </a:solidFill>
              <a:latin typeface="Comic Sans MS"/>
              <a:cs typeface="Comic Sans MS"/>
            </a:endParaRPr>
          </a:p>
          <a:p>
            <a:pPr marL="285750" indent="-285750">
              <a:buFont typeface="Arial"/>
              <a:buChar char="•"/>
            </a:pPr>
            <a:r>
              <a:rPr lang="en-GB" dirty="0">
                <a:solidFill>
                  <a:srgbClr val="008040"/>
                </a:solidFill>
                <a:latin typeface="Comic Sans MS"/>
                <a:cs typeface="Comic Sans MS"/>
              </a:rPr>
              <a:t>Vedligeholdelse </a:t>
            </a:r>
            <a:r>
              <a:rPr lang="en-GB" dirty="0" err="1">
                <a:solidFill>
                  <a:srgbClr val="008040"/>
                </a:solidFill>
                <a:latin typeface="Comic Sans MS"/>
                <a:cs typeface="Comic Sans MS"/>
              </a:rPr>
              <a:t>af</a:t>
            </a:r>
            <a:r>
              <a:rPr lang="en-GB" dirty="0">
                <a:solidFill>
                  <a:srgbClr val="008040"/>
                </a:solidFill>
                <a:latin typeface="Comic Sans MS"/>
                <a:cs typeface="Comic Sans MS"/>
              </a:rPr>
              <a:t> </a:t>
            </a:r>
            <a:r>
              <a:rPr lang="en-GB" dirty="0" err="1" smtClean="0">
                <a:solidFill>
                  <a:srgbClr val="008040"/>
                </a:solidFill>
                <a:latin typeface="Comic Sans MS"/>
                <a:cs typeface="Comic Sans MS"/>
              </a:rPr>
              <a:t>bygningerne</a:t>
            </a:r>
            <a:r>
              <a:rPr lang="en-GB" dirty="0" smtClean="0">
                <a:solidFill>
                  <a:srgbClr val="008040"/>
                </a:solidFill>
                <a:latin typeface="Comic Sans MS"/>
                <a:cs typeface="Comic Sans MS"/>
              </a:rPr>
              <a:t>, </a:t>
            </a:r>
            <a:r>
              <a:rPr lang="en-GB" dirty="0" err="1" smtClean="0">
                <a:solidFill>
                  <a:srgbClr val="008040"/>
                </a:solidFill>
                <a:latin typeface="Comic Sans MS"/>
                <a:cs typeface="Comic Sans MS"/>
              </a:rPr>
              <a:t>herunder</a:t>
            </a:r>
            <a:r>
              <a:rPr lang="en-GB" dirty="0" smtClean="0">
                <a:solidFill>
                  <a:srgbClr val="008040"/>
                </a:solidFill>
                <a:latin typeface="Comic Sans MS"/>
                <a:cs typeface="Comic Sans MS"/>
              </a:rPr>
              <a:t> </a:t>
            </a:r>
            <a:r>
              <a:rPr lang="en-GB" dirty="0" err="1" smtClean="0">
                <a:solidFill>
                  <a:srgbClr val="008040"/>
                </a:solidFill>
                <a:latin typeface="Comic Sans MS"/>
                <a:cs typeface="Comic Sans MS"/>
              </a:rPr>
              <a:t>energiforbedringer</a:t>
            </a:r>
            <a:r>
              <a:rPr lang="en-GB" dirty="0" smtClean="0">
                <a:solidFill>
                  <a:srgbClr val="008040"/>
                </a:solidFill>
                <a:latin typeface="Comic Sans MS"/>
                <a:cs typeface="Comic Sans MS"/>
              </a:rPr>
              <a:t> og </a:t>
            </a:r>
          </a:p>
          <a:p>
            <a:r>
              <a:rPr lang="en-GB" dirty="0">
                <a:solidFill>
                  <a:srgbClr val="008040"/>
                </a:solidFill>
                <a:latin typeface="Comic Sans MS"/>
                <a:cs typeface="Comic Sans MS"/>
              </a:rPr>
              <a:t> </a:t>
            </a:r>
            <a:r>
              <a:rPr lang="en-GB" dirty="0" smtClean="0">
                <a:solidFill>
                  <a:srgbClr val="008040"/>
                </a:solidFill>
                <a:latin typeface="Comic Sans MS"/>
                <a:cs typeface="Comic Sans MS"/>
              </a:rPr>
              <a:t>   </a:t>
            </a:r>
            <a:r>
              <a:rPr lang="en-GB" dirty="0" err="1" smtClean="0">
                <a:solidFill>
                  <a:srgbClr val="008040"/>
                </a:solidFill>
                <a:latin typeface="Comic Sans MS"/>
                <a:cs typeface="Comic Sans MS"/>
              </a:rPr>
              <a:t>evt</a:t>
            </a:r>
            <a:r>
              <a:rPr lang="en-GB" dirty="0" smtClean="0">
                <a:solidFill>
                  <a:srgbClr val="008040"/>
                </a:solidFill>
                <a:latin typeface="Comic Sans MS"/>
                <a:cs typeface="Comic Sans MS"/>
              </a:rPr>
              <a:t>. </a:t>
            </a:r>
            <a:r>
              <a:rPr lang="en-GB" dirty="0" err="1" smtClean="0">
                <a:solidFill>
                  <a:srgbClr val="008040"/>
                </a:solidFill>
                <a:latin typeface="Comic Sans MS"/>
                <a:cs typeface="Comic Sans MS"/>
              </a:rPr>
              <a:t>tilkøb</a:t>
            </a:r>
            <a:endParaRPr lang="en-GB" dirty="0">
              <a:solidFill>
                <a:srgbClr val="008040"/>
              </a:solidFill>
              <a:latin typeface="Comic Sans MS"/>
              <a:cs typeface="Comic Sans MS"/>
            </a:endParaRPr>
          </a:p>
          <a:p>
            <a:pPr>
              <a:buFont typeface="Arial" charset="0"/>
              <a:buChar char="•"/>
            </a:pPr>
            <a:endParaRPr lang="en-GB" dirty="0">
              <a:solidFill>
                <a:srgbClr val="008040"/>
              </a:solidFill>
              <a:latin typeface="Comic Sans MS"/>
              <a:cs typeface="Comic Sans MS"/>
            </a:endParaRPr>
          </a:p>
          <a:p>
            <a:pPr marL="285750" indent="-285750">
              <a:buFont typeface="Arial"/>
              <a:buChar char="•"/>
            </a:pPr>
            <a:r>
              <a:rPr lang="en-GB" dirty="0">
                <a:solidFill>
                  <a:srgbClr val="008040"/>
                </a:solidFill>
                <a:latin typeface="Comic Sans MS"/>
                <a:cs typeface="Comic Sans MS"/>
              </a:rPr>
              <a:t>Opdatering af IT-udstyr</a:t>
            </a:r>
          </a:p>
          <a:p>
            <a:pPr>
              <a:buFont typeface="Arial" charset="0"/>
              <a:buChar char="•"/>
            </a:pPr>
            <a:endParaRPr lang="en-GB" dirty="0">
              <a:solidFill>
                <a:srgbClr val="008040"/>
              </a:solidFill>
              <a:latin typeface="Comic Sans MS"/>
              <a:cs typeface="Comic Sans MS"/>
            </a:endParaRPr>
          </a:p>
          <a:p>
            <a:pPr marL="285750" indent="-285750">
              <a:buFont typeface="Arial"/>
              <a:buChar char="•"/>
            </a:pPr>
            <a:r>
              <a:rPr lang="en-GB" dirty="0">
                <a:solidFill>
                  <a:srgbClr val="008040"/>
                </a:solidFill>
                <a:latin typeface="Comic Sans MS"/>
                <a:cs typeface="Comic Sans MS"/>
              </a:rPr>
              <a:t>Tidssvarende undervisningsmateriale</a:t>
            </a:r>
          </a:p>
          <a:p>
            <a:endParaRPr lang="da-DK" dirty="0"/>
          </a:p>
          <a:p>
            <a:endParaRPr lang="da-DK" b="1" dirty="0" smtClean="0"/>
          </a:p>
          <a:p>
            <a:endParaRPr lang="da-DK" b="1" dirty="0"/>
          </a:p>
          <a:p>
            <a:endParaRPr lang="da-DK" b="1" dirty="0" smtClean="0"/>
          </a:p>
          <a:p>
            <a:endParaRPr lang="da-DK" b="1" dirty="0"/>
          </a:p>
          <a:p>
            <a:endParaRPr lang="da-DK" b="1" dirty="0" smtClean="0"/>
          </a:p>
          <a:p>
            <a:endParaRPr lang="da-DK" b="1" dirty="0"/>
          </a:p>
          <a:p>
            <a:endParaRPr lang="da-DK" b="1" dirty="0" smtClean="0"/>
          </a:p>
          <a:p>
            <a:endParaRPr lang="da-DK" b="1" dirty="0"/>
          </a:p>
          <a:p>
            <a:endParaRPr lang="da-DK" b="1" dirty="0" smtClean="0"/>
          </a:p>
          <a:p>
            <a:endParaRPr lang="da-DK" b="1" dirty="0"/>
          </a:p>
          <a:p>
            <a:endParaRPr lang="da-DK" b="1" dirty="0" smtClean="0"/>
          </a:p>
          <a:p>
            <a:endParaRPr lang="da-DK" b="1" dirty="0"/>
          </a:p>
          <a:p>
            <a:endParaRPr lang="da-DK" b="1" dirty="0" smtClean="0"/>
          </a:p>
          <a:p>
            <a:endParaRPr lang="da-DK" b="1" dirty="0"/>
          </a:p>
        </p:txBody>
      </p:sp>
      <p:pic>
        <p:nvPicPr>
          <p:cNvPr id="6" name="Billede 2" descr="penge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3284984"/>
            <a:ext cx="1800200" cy="7892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457409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4356</TotalTime>
  <Words>18</Words>
  <Application>Microsoft Macintosh PowerPoint</Application>
  <PresentationFormat>Skærmshow (4:3)</PresentationFormat>
  <Paragraphs>84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3</vt:i4>
      </vt:variant>
    </vt:vector>
  </HeadingPairs>
  <TitlesOfParts>
    <vt:vector size="4" baseType="lpstr">
      <vt:lpstr>Kontortema</vt:lpstr>
      <vt:lpstr> </vt:lpstr>
      <vt:lpstr> </vt:lpstr>
      <vt:lpstr> </vt:lpstr>
    </vt:vector>
  </TitlesOfParts>
  <Company>TGNF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Ekstraordinær generalforsamling 9. oktober 2007</dc:title>
  <dc:creator>Thomas</dc:creator>
  <cp:lastModifiedBy>Helle Zier</cp:lastModifiedBy>
  <cp:revision>324</cp:revision>
  <cp:lastPrinted>2011-03-27T19:08:23Z</cp:lastPrinted>
  <dcterms:created xsi:type="dcterms:W3CDTF">2007-09-25T18:29:04Z</dcterms:created>
  <dcterms:modified xsi:type="dcterms:W3CDTF">2014-05-13T16:54:22Z</dcterms:modified>
</cp:coreProperties>
</file>